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/>
    <p:restoredTop sz="94595"/>
  </p:normalViewPr>
  <p:slideViewPr>
    <p:cSldViewPr snapToGrid="0" snapToObjects="1">
      <p:cViewPr varScale="1">
        <p:scale>
          <a:sx n="86" d="100"/>
          <a:sy n="86" d="100"/>
        </p:scale>
        <p:origin x="24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4406A-E504-F24B-865D-4D1B2B3A6ED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55E56-8592-EA43-B3D6-70F205846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0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55E56-8592-EA43-B3D6-70F2058465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99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B0C8-D741-764D-8B73-862F2845E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2C221-7B41-8A4B-A53E-EB535BBFA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EB2DC-AC95-5F4D-A2B7-D9D46AD2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7A4EA-0BA5-8F46-B33C-BCE004EE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CE674-6872-D04A-A952-42F74D73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2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3103-B4E6-F841-8C1C-33ABE6EB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CB6A7-0174-3143-842C-8039F28A6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11B22-4DF3-4843-9D37-BA62DB522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B749C-7A4E-F840-8875-DB0CE6500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B536E-9671-8F40-9164-C1EB847C3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6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64A70-F000-474C-96DB-0ECCAC978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6C438-F783-A54E-83D8-7EA8DE9EF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C942-040E-3F45-B366-C8F63085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2DD09-9598-9B46-A1B1-F12FBDA2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304B6-EA22-9241-A274-B4A2A327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24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B7DF-7DBF-B74B-AC1C-730565D8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3F8D5-6308-724E-BA01-9D9A46057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D70C4-DF64-214A-8551-AADB1FD1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303E-5578-2A4F-9C64-BC59F3BF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52B6F-8FBF-2B4D-991D-923D741F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A962-F0F3-5340-B751-B809F7FE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476F-C224-4244-83D3-411AD9187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F0C10-37C2-ED4B-83F2-CFB847FA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ED901-707E-3142-8935-E69C2E6D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D37CA-DBF0-7042-AC0E-5E6F6376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4F53-4078-194D-BC15-B37B92C8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F72E5-B357-D949-A2E3-8DF82480A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D33DF-6775-5540-B388-D0E362A93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FD3E4-AE1B-9846-830F-C0479D6E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98B0F-421E-6F4D-87B8-FDB1AA47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242D2-8C1A-D943-B0A7-CCC98A6AF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30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40B7-C87E-7041-B52E-4709872D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EA29C-50C3-8B4E-A32F-30479D3A7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BF208-D2BD-2247-9948-4881E72FC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A4DC1-1728-714A-9FC8-A21CFE234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5BB4E-A5AD-DC47-AAEA-FB441D6FC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CF4ADE-37D4-AF43-99DF-FDA5940E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132AE-87F8-C240-81FD-CBCE8838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F2B10-DD81-2542-8533-15BF8E5B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7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A1B4-AD38-FA43-BC76-75A7086E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1D34A-6FFE-BE4D-B0A4-982375824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79B71-7F1D-C74A-8942-9E233CD0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47F86-517D-424D-BF19-5389CD95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6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05CED2-D96B-8947-A12B-C6B161B8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14BB3-7867-7B43-A45D-1FA1A1DA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5A8DD-AB27-0C47-9033-C8859798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D0AB-9454-3247-B994-6FA0C2CB9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CC423-C988-1C44-AD02-BE8327BF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9BAED-A014-814F-86B7-03356BC9E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94A2B-A00F-0B40-A4B8-4F2029F3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4F9F3-024B-EC47-9610-6405E259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FC2DB-C201-F540-ADD7-654C68EC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777E-8A21-9448-A6C4-F3B38A8A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F3DE6-1311-484C-AD70-8AECCAE04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63B70-C074-9447-B17F-FD43322EC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04FC5-A28B-7449-B460-37412690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1BC92-4808-9A4A-81DB-FB49262E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D076F-BA54-FA4A-95F7-923410F2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0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270E6A-5ECC-0847-A759-BB57EFFA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351A8-9BC0-0448-9E88-AFF4A1F6C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5BC34-9659-DD48-AB2C-8C2ED02F1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F71E9-7BBF-414D-B562-0DD290DA4C4A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2361B-F9BD-5C42-88A3-9B299B056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4B0D9-341A-964A-91E0-96801E2D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95026-2F14-0C4F-AA94-A10427664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4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0305054894900248" TargetMode="External"/><Relationship Id="rId2" Type="http://schemas.openxmlformats.org/officeDocument/2006/relationships/hyperlink" Target="https://convex.mit.edu/publications/hoburg_phd_thesi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ontent/pdf/10.1023%2FA%3A1011241421041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9381-DBE9-994D-A955-5C6EF0844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517" y="1122363"/>
            <a:ext cx="10024945" cy="23876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Mixed Integer Geometric Programming for Aircraft Configuration Optimization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18.337 Final Project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AD17E-1DC3-DD41-A950-056C56933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989" y="3925424"/>
            <a:ext cx="9144000" cy="1655762"/>
          </a:xfrm>
        </p:spPr>
        <p:txBody>
          <a:bodyPr/>
          <a:lstStyle/>
          <a:p>
            <a:r>
              <a:rPr lang="en-US" sz="2800" b="1" dirty="0"/>
              <a:t>Christopher </a:t>
            </a:r>
            <a:r>
              <a:rPr lang="en-US" sz="2800" b="1" dirty="0" err="1"/>
              <a:t>Courtin</a:t>
            </a:r>
            <a:endParaRPr lang="en-US" sz="2800" b="1" dirty="0"/>
          </a:p>
          <a:p>
            <a:r>
              <a:rPr lang="en-US" i="1" dirty="0"/>
              <a:t>Grad Student, Course 16</a:t>
            </a:r>
          </a:p>
          <a:p>
            <a:r>
              <a:rPr lang="en-US" i="1" dirty="0"/>
              <a:t>International Center for Air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34660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47F0-BAF6-6546-9C3B-A5FDA38C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AC861-C35F-B141-92D3-740FC8119561}"/>
              </a:ext>
            </a:extLst>
          </p:cNvPr>
          <p:cNvSpPr txBox="1"/>
          <p:nvPr/>
        </p:nvSpPr>
        <p:spPr>
          <a:xfrm>
            <a:off x="1630680" y="1436491"/>
            <a:ext cx="8930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Implement branch and bound algorithm in Julia to solve for integer variables.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FEA496-8C7E-534B-BDDC-8C8FDA87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" y="4312920"/>
            <a:ext cx="3784600" cy="152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19DDBE-221A-F841-86B5-124ECED8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4757420"/>
            <a:ext cx="3175000" cy="635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3F06AC-D3DC-B04A-9EA6-0DB4829A2EBF}"/>
              </a:ext>
            </a:extLst>
          </p:cNvPr>
          <p:cNvSpPr txBox="1"/>
          <p:nvPr/>
        </p:nvSpPr>
        <p:spPr>
          <a:xfrm>
            <a:off x="972820" y="5750560"/>
            <a:ext cx="378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package to convert engineer-readable constraints to solver input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5478B-0375-8743-BE90-82D953B19787}"/>
              </a:ext>
            </a:extLst>
          </p:cNvPr>
          <p:cNvSpPr txBox="1"/>
          <p:nvPr/>
        </p:nvSpPr>
        <p:spPr>
          <a:xfrm>
            <a:off x="6591300" y="5750559"/>
            <a:ext cx="378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Commercial solver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58B52-0C8F-9249-BA02-5D4E6B9E1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2627582"/>
            <a:ext cx="1986280" cy="134073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826FA6-B074-7D48-8CD5-026E447006BF}"/>
              </a:ext>
            </a:extLst>
          </p:cNvPr>
          <p:cNvCxnSpPr/>
          <p:nvPr/>
        </p:nvCxnSpPr>
        <p:spPr>
          <a:xfrm flipV="1">
            <a:off x="4757420" y="5069840"/>
            <a:ext cx="1450340" cy="5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FD054B-9F66-0240-A45C-D66EF633FF28}"/>
              </a:ext>
            </a:extLst>
          </p:cNvPr>
          <p:cNvCxnSpPr>
            <a:cxnSpLocks/>
          </p:cNvCxnSpPr>
          <p:nvPr/>
        </p:nvCxnSpPr>
        <p:spPr>
          <a:xfrm flipH="1">
            <a:off x="3058160" y="3550920"/>
            <a:ext cx="1005840" cy="752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66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47F0-BAF6-6546-9C3B-A5FDA38C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Notebooks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AC861-C35F-B141-92D3-740FC8119561}"/>
              </a:ext>
            </a:extLst>
          </p:cNvPr>
          <p:cNvSpPr txBox="1"/>
          <p:nvPr/>
        </p:nvSpPr>
        <p:spPr>
          <a:xfrm>
            <a:off x="1106572" y="1690688"/>
            <a:ext cx="893064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Branch and bound visualization/comparison with </a:t>
            </a:r>
            <a:r>
              <a:rPr lang="en-US" sz="2400" dirty="0" err="1"/>
              <a:t>JuMP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Electric aircraft demonstration problem/parallel speedup?</a:t>
            </a:r>
          </a:p>
          <a:p>
            <a:endParaRPr lang="en-US" sz="2400" dirty="0"/>
          </a:p>
          <a:p>
            <a:r>
              <a:rPr lang="en-US" b="1" dirty="0"/>
              <a:t>Julia Packages: </a:t>
            </a:r>
            <a:r>
              <a:rPr lang="en-US" dirty="0" err="1"/>
              <a:t>LightGraphs</a:t>
            </a:r>
            <a:r>
              <a:rPr lang="en-US" dirty="0"/>
              <a:t>, </a:t>
            </a:r>
            <a:r>
              <a:rPr lang="en-US" dirty="0" err="1"/>
              <a:t>TikzGraphs</a:t>
            </a:r>
            <a:r>
              <a:rPr lang="en-US" dirty="0"/>
              <a:t>, </a:t>
            </a:r>
            <a:r>
              <a:rPr lang="en-US" dirty="0" err="1"/>
              <a:t>TikzPictures</a:t>
            </a:r>
            <a:r>
              <a:rPr lang="en-US" dirty="0"/>
              <a:t>, </a:t>
            </a:r>
            <a:r>
              <a:rPr lang="en-US" dirty="0" err="1"/>
              <a:t>PyCall</a:t>
            </a:r>
            <a:r>
              <a:rPr lang="en-US" dirty="0"/>
              <a:t>, </a:t>
            </a:r>
            <a:r>
              <a:rPr lang="en-US" dirty="0" err="1"/>
              <a:t>JuMP</a:t>
            </a:r>
            <a:r>
              <a:rPr lang="en-US" dirty="0"/>
              <a:t>, </a:t>
            </a:r>
            <a:r>
              <a:rPr lang="en-US" dirty="0" err="1"/>
              <a:t>Mosek</a:t>
            </a:r>
            <a:r>
              <a:rPr lang="en-US" dirty="0"/>
              <a:t>, Distributed</a:t>
            </a:r>
          </a:p>
          <a:p>
            <a:endParaRPr lang="en-US" dirty="0"/>
          </a:p>
          <a:p>
            <a:r>
              <a:rPr lang="en-US" b="1" dirty="0"/>
              <a:t>Python Packages: </a:t>
            </a:r>
            <a:r>
              <a:rPr lang="en-US" dirty="0" err="1"/>
              <a:t>gpkit</a:t>
            </a:r>
            <a:r>
              <a:rPr lang="en-US" dirty="0"/>
              <a:t>, </a:t>
            </a:r>
            <a:r>
              <a:rPr lang="en-US" dirty="0" err="1"/>
              <a:t>gpfit</a:t>
            </a:r>
            <a:r>
              <a:rPr lang="en-US" dirty="0"/>
              <a:t>, </a:t>
            </a:r>
            <a:r>
              <a:rPr lang="en-US" dirty="0" err="1"/>
              <a:t>gplibrary</a:t>
            </a:r>
            <a:r>
              <a:rPr lang="en-US" dirty="0"/>
              <a:t>, </a:t>
            </a:r>
            <a:r>
              <a:rPr lang="en-US" dirty="0" err="1"/>
              <a:t>mosek</a:t>
            </a:r>
            <a:r>
              <a:rPr lang="en-US" dirty="0"/>
              <a:t>/</a:t>
            </a:r>
            <a:r>
              <a:rPr lang="en-US" dirty="0" err="1"/>
              <a:t>cvxopt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References:</a:t>
            </a:r>
            <a:endParaRPr lang="en-US" dirty="0"/>
          </a:p>
          <a:p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67034E-2C4C-8345-8FB9-36BB873F278E}"/>
              </a:ext>
            </a:extLst>
          </p:cNvPr>
          <p:cNvSpPr/>
          <p:nvPr/>
        </p:nvSpPr>
        <p:spPr>
          <a:xfrm>
            <a:off x="2752493" y="4332662"/>
            <a:ext cx="694906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sz="1400" dirty="0"/>
              <a:t>[1]	W. W. </a:t>
            </a:r>
            <a:r>
              <a:rPr lang="en-US" sz="1400" dirty="0" err="1"/>
              <a:t>Hoburg</a:t>
            </a:r>
            <a:r>
              <a:rPr lang="en-US" sz="1400" dirty="0"/>
              <a:t>, “Aircraft Design Optimization as a Geometric Program,” 2013. </a:t>
            </a:r>
            <a:r>
              <a:rPr lang="en-US" sz="1400" dirty="0">
                <a:hlinkClick r:id="rId2"/>
              </a:rPr>
              <a:t>https://convex.mit.edu/publications/hoburg_phd_thesis.pdf</a:t>
            </a:r>
            <a:endParaRPr lang="en-US" sz="1400" dirty="0"/>
          </a:p>
          <a:p>
            <a:pPr marL="406400" indent="-406400"/>
            <a:endParaRPr lang="en-US" sz="1400" dirty="0"/>
          </a:p>
          <a:p>
            <a:pPr marL="406400" indent="-406400"/>
            <a:r>
              <a:rPr lang="en-US" sz="1400" dirty="0"/>
              <a:t>[2] B. Borchers and J. E. Mitchell, “An improved branch and bound algorithm for mixed integer nonlinear programs,” </a:t>
            </a:r>
            <a:r>
              <a:rPr lang="en-US" sz="1400" i="1" dirty="0" err="1"/>
              <a:t>Comput</a:t>
            </a:r>
            <a:r>
              <a:rPr lang="en-US" sz="1400" i="1" dirty="0"/>
              <a:t>. </a:t>
            </a:r>
            <a:r>
              <a:rPr lang="en-US" sz="1400" i="1" dirty="0" err="1"/>
              <a:t>Oper</a:t>
            </a:r>
            <a:r>
              <a:rPr lang="en-US" sz="1400" i="1" dirty="0"/>
              <a:t>. Res.</a:t>
            </a:r>
            <a:r>
              <a:rPr lang="en-US" sz="1400" dirty="0"/>
              <a:t>, vol. 21, no. 4, pp. 359–367, Apr. 1994.  </a:t>
            </a:r>
          </a:p>
          <a:p>
            <a:pPr marL="406400" indent="-406400"/>
            <a:r>
              <a:rPr lang="en-US" sz="1400" dirty="0">
                <a:hlinkClick r:id="rId3"/>
              </a:rPr>
              <a:t>https://www.sciencedirect.com/science/article/pii/0305054894900248</a:t>
            </a:r>
            <a:endParaRPr lang="en-US" sz="1400" dirty="0"/>
          </a:p>
          <a:p>
            <a:pPr marL="406400" indent="-406400"/>
            <a:endParaRPr lang="en-US" sz="1400" dirty="0"/>
          </a:p>
          <a:p>
            <a:pPr marL="406400" indent="-406400"/>
            <a:r>
              <a:rPr lang="en-US" sz="1400" dirty="0"/>
              <a:t>[3]	S. </a:t>
            </a:r>
            <a:r>
              <a:rPr lang="en-US" sz="1400" dirty="0" err="1"/>
              <a:t>Leyffer</a:t>
            </a:r>
            <a:r>
              <a:rPr lang="en-US" sz="1400" dirty="0"/>
              <a:t>, “Integrating SQP and Branch-and-Bound for Mixed Integer Nonlinear Programming,” 2001.</a:t>
            </a:r>
          </a:p>
          <a:p>
            <a:pPr marL="406400" indent="-406400"/>
            <a:r>
              <a:rPr lang="en-US" sz="1400" dirty="0">
                <a:hlinkClick r:id="rId4"/>
              </a:rPr>
              <a:t>https://link.springer.com/content/pdf/10.1023%2FA%3A1011241421041.pdf</a:t>
            </a:r>
            <a:endParaRPr lang="en-US" sz="1400" dirty="0"/>
          </a:p>
          <a:p>
            <a:pPr marL="406400" indent="-406400"/>
            <a:endParaRPr lang="en-US" sz="1600" dirty="0"/>
          </a:p>
          <a:p>
            <a:pPr marL="406400" indent="-406400"/>
            <a:r>
              <a:rPr lang="en-US" sz="1600" dirty="0"/>
              <a:t>	</a:t>
            </a:r>
          </a:p>
          <a:p>
            <a:pPr marL="406400" indent="-406400"/>
            <a:endParaRPr lang="en-US" dirty="0"/>
          </a:p>
          <a:p>
            <a:pPr marL="406400" indent="-406400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428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47F0-BAF6-6546-9C3B-A5FDA38C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Aircraft Conceptual Design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6801A-AEE5-9349-86BF-66350C418F51}"/>
              </a:ext>
            </a:extLst>
          </p:cNvPr>
          <p:cNvSpPr txBox="1"/>
          <p:nvPr/>
        </p:nvSpPr>
        <p:spPr>
          <a:xfrm>
            <a:off x="1363595" y="3942822"/>
            <a:ext cx="2495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Design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Materials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D3643-DEA6-ED49-9870-C4EB07D47A71}"/>
              </a:ext>
            </a:extLst>
          </p:cNvPr>
          <p:cNvSpPr txBox="1"/>
          <p:nvPr/>
        </p:nvSpPr>
        <p:spPr>
          <a:xfrm>
            <a:off x="8494821" y="3942822"/>
            <a:ext cx="2411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Design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Wing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T/W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Airfoils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C931C-6808-F64F-A6A6-C4B510DA2C92}"/>
              </a:ext>
            </a:extLst>
          </p:cNvPr>
          <p:cNvSpPr txBox="1"/>
          <p:nvPr/>
        </p:nvSpPr>
        <p:spPr>
          <a:xfrm>
            <a:off x="5238776" y="1447038"/>
            <a:ext cx="16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Design Concept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DD44A-36B3-F049-9EBB-0FDDF07E15B4}"/>
              </a:ext>
            </a:extLst>
          </p:cNvPr>
          <p:cNvSpPr txBox="1"/>
          <p:nvPr/>
        </p:nvSpPr>
        <p:spPr>
          <a:xfrm>
            <a:off x="1327191" y="1893425"/>
            <a:ext cx="1960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</a:rPr>
              <a:t>Customers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Airline, Military,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UAV Operator,…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38E956-EF18-6D4E-B266-C626E909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95"/>
          <a:stretch/>
        </p:blipFill>
        <p:spPr>
          <a:xfrm>
            <a:off x="5054341" y="1791500"/>
            <a:ext cx="2021109" cy="1342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16421B-BD5D-774F-81B9-1B8D2911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17" y="4547217"/>
            <a:ext cx="1800155" cy="693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7F0E-7BBF-C940-8438-72652508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17" y="4030557"/>
            <a:ext cx="949860" cy="4918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39EB57-3A5A-E443-AC7B-6ABB07C7F2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81" b="1"/>
          <a:stretch/>
        </p:blipFill>
        <p:spPr>
          <a:xfrm>
            <a:off x="5808258" y="3942822"/>
            <a:ext cx="1661822" cy="8569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037186-B947-BB4D-BD14-EBFD03330C7B}"/>
              </a:ext>
            </a:extLst>
          </p:cNvPr>
          <p:cNvSpPr txBox="1"/>
          <p:nvPr/>
        </p:nvSpPr>
        <p:spPr>
          <a:xfrm>
            <a:off x="4867998" y="3652631"/>
            <a:ext cx="239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Vehicle Sizing Process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8A99F-CF1B-F54A-ABF6-B541F96BBE74}"/>
              </a:ext>
            </a:extLst>
          </p:cNvPr>
          <p:cNvSpPr/>
          <p:nvPr/>
        </p:nvSpPr>
        <p:spPr>
          <a:xfrm>
            <a:off x="4649689" y="3668584"/>
            <a:ext cx="2820391" cy="1587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169B41-54BB-2341-9FA9-25453A683F9D}"/>
              </a:ext>
            </a:extLst>
          </p:cNvPr>
          <p:cNvCxnSpPr>
            <a:stCxn id="12" idx="2"/>
            <a:endCxn id="20" idx="0"/>
          </p:cNvCxnSpPr>
          <p:nvPr/>
        </p:nvCxnSpPr>
        <p:spPr>
          <a:xfrm flipH="1">
            <a:off x="6059885" y="3134302"/>
            <a:ext cx="5011" cy="5342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1A39C6-468B-C743-9AB1-A440833002E9}"/>
              </a:ext>
            </a:extLst>
          </p:cNvPr>
          <p:cNvSpPr txBox="1"/>
          <p:nvPr/>
        </p:nvSpPr>
        <p:spPr>
          <a:xfrm>
            <a:off x="9296401" y="1893425"/>
            <a:ext cx="133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</a:rPr>
              <a:t>Designer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BFA1A1-AB5A-AE4E-8DCB-5ED3CD104672}"/>
              </a:ext>
            </a:extLst>
          </p:cNvPr>
          <p:cNvCxnSpPr/>
          <p:nvPr/>
        </p:nvCxnSpPr>
        <p:spPr>
          <a:xfrm flipH="1">
            <a:off x="2292463" y="3019492"/>
            <a:ext cx="5011" cy="5342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9872B2-6828-A143-B5C2-9B5388E96C5A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470080" y="4462542"/>
            <a:ext cx="81010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6A328D-79ED-3E41-837C-807771E6373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702205" y="4462542"/>
            <a:ext cx="9474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236798-F91A-624E-9DAB-AFB3D3B1152F}"/>
              </a:ext>
            </a:extLst>
          </p:cNvPr>
          <p:cNvCxnSpPr>
            <a:cxnSpLocks/>
          </p:cNvCxnSpPr>
          <p:nvPr/>
        </p:nvCxnSpPr>
        <p:spPr>
          <a:xfrm>
            <a:off x="838199" y="6297312"/>
            <a:ext cx="381149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AAE0EE9-ACD4-B740-945F-73D8E505FAA0}"/>
              </a:ext>
            </a:extLst>
          </p:cNvPr>
          <p:cNvCxnSpPr>
            <a:cxnSpLocks/>
          </p:cNvCxnSpPr>
          <p:nvPr/>
        </p:nvCxnSpPr>
        <p:spPr>
          <a:xfrm flipH="1">
            <a:off x="838199" y="2354420"/>
            <a:ext cx="1" cy="39428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7FB284-FA80-7A45-B300-1FD6CD0AC34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38199" y="2354420"/>
            <a:ext cx="488992" cy="670"/>
          </a:xfrm>
          <a:prstGeom prst="line">
            <a:avLst/>
          </a:prstGeom>
          <a:ln w="38100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BF370A1-8892-8947-A41A-B2654B74D420}"/>
              </a:ext>
            </a:extLst>
          </p:cNvPr>
          <p:cNvSpPr txBox="1"/>
          <p:nvPr/>
        </p:nvSpPr>
        <p:spPr>
          <a:xfrm>
            <a:off x="1717287" y="5932449"/>
            <a:ext cx="27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Feedback to Customer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58A497-C53A-394D-99C1-FC6D90639D23}"/>
              </a:ext>
            </a:extLst>
          </p:cNvPr>
          <p:cNvCxnSpPr>
            <a:cxnSpLocks/>
          </p:cNvCxnSpPr>
          <p:nvPr/>
        </p:nvCxnSpPr>
        <p:spPr>
          <a:xfrm>
            <a:off x="7152010" y="6242642"/>
            <a:ext cx="4557189" cy="85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8023B5-C751-9640-9136-5E3CBE4D2194}"/>
              </a:ext>
            </a:extLst>
          </p:cNvPr>
          <p:cNvCxnSpPr>
            <a:cxnSpLocks/>
          </p:cNvCxnSpPr>
          <p:nvPr/>
        </p:nvCxnSpPr>
        <p:spPr>
          <a:xfrm flipH="1">
            <a:off x="11709199" y="2059111"/>
            <a:ext cx="1" cy="418353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80BBC2-93F4-4749-8E1F-414BE8175980}"/>
              </a:ext>
            </a:extLst>
          </p:cNvPr>
          <p:cNvCxnSpPr>
            <a:cxnSpLocks/>
          </p:cNvCxnSpPr>
          <p:nvPr/>
        </p:nvCxnSpPr>
        <p:spPr>
          <a:xfrm>
            <a:off x="10415239" y="2059111"/>
            <a:ext cx="1293960" cy="18980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0691C05-2D3D-C64D-B773-90BEC1A5D6CA}"/>
              </a:ext>
            </a:extLst>
          </p:cNvPr>
          <p:cNvCxnSpPr>
            <a:cxnSpLocks/>
          </p:cNvCxnSpPr>
          <p:nvPr/>
        </p:nvCxnSpPr>
        <p:spPr>
          <a:xfrm>
            <a:off x="7152010" y="2059111"/>
            <a:ext cx="2057031" cy="0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64FD634-CC1E-0D41-ABD7-0C266CFDD628}"/>
              </a:ext>
            </a:extLst>
          </p:cNvPr>
          <p:cNvCxnSpPr>
            <a:cxnSpLocks/>
          </p:cNvCxnSpPr>
          <p:nvPr/>
        </p:nvCxnSpPr>
        <p:spPr>
          <a:xfrm flipV="1">
            <a:off x="7582829" y="2357990"/>
            <a:ext cx="1730984" cy="1195784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7D4CC52-C12B-5C42-BACD-F4C174A6B6B1}"/>
              </a:ext>
            </a:extLst>
          </p:cNvPr>
          <p:cNvCxnSpPr>
            <a:cxnSpLocks/>
          </p:cNvCxnSpPr>
          <p:nvPr/>
        </p:nvCxnSpPr>
        <p:spPr>
          <a:xfrm flipV="1">
            <a:off x="9766603" y="2403076"/>
            <a:ext cx="0" cy="1436135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1993A41-02BE-5D45-B0A7-8E31FDD47736}"/>
              </a:ext>
            </a:extLst>
          </p:cNvPr>
          <p:cNvSpPr txBox="1"/>
          <p:nvPr/>
        </p:nvSpPr>
        <p:spPr>
          <a:xfrm>
            <a:off x="9513850" y="2797977"/>
            <a:ext cx="139204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Make better choices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8BC26E-3866-4643-B050-400D328B6AD5}"/>
              </a:ext>
            </a:extLst>
          </p:cNvPr>
          <p:cNvSpPr txBox="1"/>
          <p:nvPr/>
        </p:nvSpPr>
        <p:spPr>
          <a:xfrm>
            <a:off x="7496009" y="2640302"/>
            <a:ext cx="18003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Increase modeling fidelity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5A8F24-2B26-7B4F-B37F-35A24504A65D}"/>
              </a:ext>
            </a:extLst>
          </p:cNvPr>
          <p:cNvSpPr txBox="1"/>
          <p:nvPr/>
        </p:nvSpPr>
        <p:spPr>
          <a:xfrm>
            <a:off x="7296928" y="1398696"/>
            <a:ext cx="17779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Compare/ evolve  concept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88803F-C517-824F-938F-DCCA49B88806}"/>
              </a:ext>
            </a:extLst>
          </p:cNvPr>
          <p:cNvSpPr txBox="1"/>
          <p:nvPr/>
        </p:nvSpPr>
        <p:spPr>
          <a:xfrm>
            <a:off x="8535118" y="5851234"/>
            <a:ext cx="20973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Design Feedback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D8DAAE-D186-CB43-B72B-4B0FB9384F5F}"/>
              </a:ext>
            </a:extLst>
          </p:cNvPr>
          <p:cNvSpPr txBox="1"/>
          <p:nvPr/>
        </p:nvSpPr>
        <p:spPr>
          <a:xfrm>
            <a:off x="4645877" y="5565104"/>
            <a:ext cx="2820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Closed Vehicle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of “goodness”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9E6BFB-A5C6-0D41-968B-48DB7BE4834B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6055979" y="5256501"/>
            <a:ext cx="3906" cy="308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73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47F0-BAF6-6546-9C3B-A5FDA38C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Aircraft Conceptual Design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6801A-AEE5-9349-86BF-66350C418F51}"/>
              </a:ext>
            </a:extLst>
          </p:cNvPr>
          <p:cNvSpPr txBox="1"/>
          <p:nvPr/>
        </p:nvSpPr>
        <p:spPr>
          <a:xfrm>
            <a:off x="1363595" y="3942822"/>
            <a:ext cx="2495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Design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Materials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D3643-DEA6-ED49-9870-C4EB07D47A71}"/>
              </a:ext>
            </a:extLst>
          </p:cNvPr>
          <p:cNvSpPr txBox="1"/>
          <p:nvPr/>
        </p:nvSpPr>
        <p:spPr>
          <a:xfrm>
            <a:off x="8494821" y="3942822"/>
            <a:ext cx="2411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Design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Wing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T/W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Airfoils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C931C-6808-F64F-A6A6-C4B510DA2C92}"/>
              </a:ext>
            </a:extLst>
          </p:cNvPr>
          <p:cNvSpPr txBox="1"/>
          <p:nvPr/>
        </p:nvSpPr>
        <p:spPr>
          <a:xfrm>
            <a:off x="5238776" y="1447038"/>
            <a:ext cx="16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Design 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A3750-A7E9-0D4F-9BF5-262345302167}"/>
              </a:ext>
            </a:extLst>
          </p:cNvPr>
          <p:cNvSpPr txBox="1"/>
          <p:nvPr/>
        </p:nvSpPr>
        <p:spPr>
          <a:xfrm>
            <a:off x="4645877" y="5565104"/>
            <a:ext cx="2820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Closed Vehicle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of “goodness”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DD44A-36B3-F049-9EBB-0FDDF07E15B4}"/>
              </a:ext>
            </a:extLst>
          </p:cNvPr>
          <p:cNvSpPr txBox="1"/>
          <p:nvPr/>
        </p:nvSpPr>
        <p:spPr>
          <a:xfrm>
            <a:off x="1327191" y="1893425"/>
            <a:ext cx="1960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</a:rPr>
              <a:t>Customers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Airline, Military,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UAV Operator,…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38E956-EF18-6D4E-B266-C626E909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95"/>
          <a:stretch/>
        </p:blipFill>
        <p:spPr>
          <a:xfrm>
            <a:off x="5054341" y="1791500"/>
            <a:ext cx="2021109" cy="1342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16421B-BD5D-774F-81B9-1B8D2911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17" y="4547217"/>
            <a:ext cx="1800155" cy="693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7F0E-7BBF-C940-8438-72652508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17" y="4030557"/>
            <a:ext cx="949860" cy="4918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39EB57-3A5A-E443-AC7B-6ABB07C7F2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81" b="1"/>
          <a:stretch/>
        </p:blipFill>
        <p:spPr>
          <a:xfrm>
            <a:off x="5808258" y="3942822"/>
            <a:ext cx="1661822" cy="8569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037186-B947-BB4D-BD14-EBFD03330C7B}"/>
              </a:ext>
            </a:extLst>
          </p:cNvPr>
          <p:cNvSpPr txBox="1"/>
          <p:nvPr/>
        </p:nvSpPr>
        <p:spPr>
          <a:xfrm>
            <a:off x="4867998" y="3652631"/>
            <a:ext cx="239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Vehicle Sizing Process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8A99F-CF1B-F54A-ABF6-B541F96BBE74}"/>
              </a:ext>
            </a:extLst>
          </p:cNvPr>
          <p:cNvSpPr/>
          <p:nvPr/>
        </p:nvSpPr>
        <p:spPr>
          <a:xfrm>
            <a:off x="4649689" y="3668584"/>
            <a:ext cx="2820391" cy="1587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169B41-54BB-2341-9FA9-25453A683F9D}"/>
              </a:ext>
            </a:extLst>
          </p:cNvPr>
          <p:cNvCxnSpPr>
            <a:stCxn id="12" idx="2"/>
            <a:endCxn id="20" idx="0"/>
          </p:cNvCxnSpPr>
          <p:nvPr/>
        </p:nvCxnSpPr>
        <p:spPr>
          <a:xfrm flipH="1">
            <a:off x="6059885" y="3134302"/>
            <a:ext cx="5011" cy="5342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1A39C6-468B-C743-9AB1-A440833002E9}"/>
              </a:ext>
            </a:extLst>
          </p:cNvPr>
          <p:cNvSpPr txBox="1"/>
          <p:nvPr/>
        </p:nvSpPr>
        <p:spPr>
          <a:xfrm>
            <a:off x="9296401" y="1893425"/>
            <a:ext cx="133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</a:rPr>
              <a:t>Designer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BFA1A1-AB5A-AE4E-8DCB-5ED3CD104672}"/>
              </a:ext>
            </a:extLst>
          </p:cNvPr>
          <p:cNvCxnSpPr/>
          <p:nvPr/>
        </p:nvCxnSpPr>
        <p:spPr>
          <a:xfrm flipH="1">
            <a:off x="2292463" y="3019492"/>
            <a:ext cx="5011" cy="5342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9872B2-6828-A143-B5C2-9B5388E96C5A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470080" y="4462542"/>
            <a:ext cx="81010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6A328D-79ED-3E41-837C-807771E6373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702205" y="4462542"/>
            <a:ext cx="9474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EEC28F-4F53-0145-B1C1-1E02C9DDED7A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 flipH="1">
            <a:off x="6055979" y="5256501"/>
            <a:ext cx="3906" cy="308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236798-F91A-624E-9DAB-AFB3D3B1152F}"/>
              </a:ext>
            </a:extLst>
          </p:cNvPr>
          <p:cNvCxnSpPr>
            <a:cxnSpLocks/>
          </p:cNvCxnSpPr>
          <p:nvPr/>
        </p:nvCxnSpPr>
        <p:spPr>
          <a:xfrm>
            <a:off x="838199" y="6297312"/>
            <a:ext cx="381149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AAE0EE9-ACD4-B740-945F-73D8E505FAA0}"/>
              </a:ext>
            </a:extLst>
          </p:cNvPr>
          <p:cNvCxnSpPr>
            <a:cxnSpLocks/>
          </p:cNvCxnSpPr>
          <p:nvPr/>
        </p:nvCxnSpPr>
        <p:spPr>
          <a:xfrm flipH="1">
            <a:off x="838199" y="2354420"/>
            <a:ext cx="1" cy="39428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7FB284-FA80-7A45-B300-1FD6CD0AC34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38199" y="2354420"/>
            <a:ext cx="488992" cy="670"/>
          </a:xfrm>
          <a:prstGeom prst="line">
            <a:avLst/>
          </a:prstGeom>
          <a:ln w="38100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BF370A1-8892-8947-A41A-B2654B74D420}"/>
              </a:ext>
            </a:extLst>
          </p:cNvPr>
          <p:cNvSpPr txBox="1"/>
          <p:nvPr/>
        </p:nvSpPr>
        <p:spPr>
          <a:xfrm>
            <a:off x="1717287" y="5932449"/>
            <a:ext cx="27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Feedback to Customer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58A497-C53A-394D-99C1-FC6D90639D23}"/>
              </a:ext>
            </a:extLst>
          </p:cNvPr>
          <p:cNvCxnSpPr>
            <a:cxnSpLocks/>
          </p:cNvCxnSpPr>
          <p:nvPr/>
        </p:nvCxnSpPr>
        <p:spPr>
          <a:xfrm>
            <a:off x="7152010" y="6242642"/>
            <a:ext cx="4557189" cy="85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8023B5-C751-9640-9136-5E3CBE4D2194}"/>
              </a:ext>
            </a:extLst>
          </p:cNvPr>
          <p:cNvCxnSpPr>
            <a:cxnSpLocks/>
          </p:cNvCxnSpPr>
          <p:nvPr/>
        </p:nvCxnSpPr>
        <p:spPr>
          <a:xfrm flipH="1">
            <a:off x="11709199" y="2059111"/>
            <a:ext cx="1" cy="418353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80BBC2-93F4-4749-8E1F-414BE8175980}"/>
              </a:ext>
            </a:extLst>
          </p:cNvPr>
          <p:cNvCxnSpPr>
            <a:cxnSpLocks/>
          </p:cNvCxnSpPr>
          <p:nvPr/>
        </p:nvCxnSpPr>
        <p:spPr>
          <a:xfrm>
            <a:off x="10415239" y="2059111"/>
            <a:ext cx="1293960" cy="18980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0691C05-2D3D-C64D-B773-90BEC1A5D6CA}"/>
              </a:ext>
            </a:extLst>
          </p:cNvPr>
          <p:cNvCxnSpPr>
            <a:cxnSpLocks/>
          </p:cNvCxnSpPr>
          <p:nvPr/>
        </p:nvCxnSpPr>
        <p:spPr>
          <a:xfrm>
            <a:off x="7152010" y="2059111"/>
            <a:ext cx="2057031" cy="0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64FD634-CC1E-0D41-ABD7-0C266CFDD628}"/>
              </a:ext>
            </a:extLst>
          </p:cNvPr>
          <p:cNvCxnSpPr>
            <a:cxnSpLocks/>
          </p:cNvCxnSpPr>
          <p:nvPr/>
        </p:nvCxnSpPr>
        <p:spPr>
          <a:xfrm flipV="1">
            <a:off x="7582829" y="2357990"/>
            <a:ext cx="1730984" cy="1195784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7D4CC52-C12B-5C42-BACD-F4C174A6B6B1}"/>
              </a:ext>
            </a:extLst>
          </p:cNvPr>
          <p:cNvCxnSpPr>
            <a:cxnSpLocks/>
          </p:cNvCxnSpPr>
          <p:nvPr/>
        </p:nvCxnSpPr>
        <p:spPr>
          <a:xfrm flipV="1">
            <a:off x="9766603" y="2403076"/>
            <a:ext cx="0" cy="1436135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1993A41-02BE-5D45-B0A7-8E31FDD47736}"/>
              </a:ext>
            </a:extLst>
          </p:cNvPr>
          <p:cNvSpPr txBox="1"/>
          <p:nvPr/>
        </p:nvSpPr>
        <p:spPr>
          <a:xfrm>
            <a:off x="9513850" y="2797977"/>
            <a:ext cx="139204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Make better choices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8BC26E-3866-4643-B050-400D328B6AD5}"/>
              </a:ext>
            </a:extLst>
          </p:cNvPr>
          <p:cNvSpPr txBox="1"/>
          <p:nvPr/>
        </p:nvSpPr>
        <p:spPr>
          <a:xfrm>
            <a:off x="7496009" y="2640302"/>
            <a:ext cx="18003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Increase modeling fidelity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5A8F24-2B26-7B4F-B37F-35A24504A65D}"/>
              </a:ext>
            </a:extLst>
          </p:cNvPr>
          <p:cNvSpPr txBox="1"/>
          <p:nvPr/>
        </p:nvSpPr>
        <p:spPr>
          <a:xfrm>
            <a:off x="7296928" y="1398696"/>
            <a:ext cx="17779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Compare/ evolve  concept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950007A-4380-554D-89C4-84CC9A147C61}"/>
              </a:ext>
            </a:extLst>
          </p:cNvPr>
          <p:cNvSpPr/>
          <p:nvPr/>
        </p:nvSpPr>
        <p:spPr>
          <a:xfrm>
            <a:off x="4493941" y="1739590"/>
            <a:ext cx="6813396" cy="5025843"/>
          </a:xfrm>
          <a:custGeom>
            <a:avLst/>
            <a:gdLst>
              <a:gd name="connsiteX0" fmla="*/ 0 w 6813396"/>
              <a:gd name="connsiteY0" fmla="*/ 1795347 h 5051503"/>
              <a:gd name="connsiteX1" fmla="*/ 0 w 6813396"/>
              <a:gd name="connsiteY1" fmla="*/ 5040351 h 5051503"/>
              <a:gd name="connsiteX2" fmla="*/ 6802244 w 6813396"/>
              <a:gd name="connsiteY2" fmla="*/ 5051503 h 5051503"/>
              <a:gd name="connsiteX3" fmla="*/ 6813396 w 6813396"/>
              <a:gd name="connsiteY3" fmla="*/ 11151 h 5051503"/>
              <a:gd name="connsiteX4" fmla="*/ 4583152 w 6813396"/>
              <a:gd name="connsiteY4" fmla="*/ 0 h 5051503"/>
              <a:gd name="connsiteX5" fmla="*/ 2007220 w 6813396"/>
              <a:gd name="connsiteY5" fmla="*/ 1717288 h 5051503"/>
              <a:gd name="connsiteX6" fmla="*/ 11152 w 6813396"/>
              <a:gd name="connsiteY6" fmla="*/ 1728439 h 5051503"/>
              <a:gd name="connsiteX7" fmla="*/ 0 w 6813396"/>
              <a:gd name="connsiteY7" fmla="*/ 1795347 h 505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13396" h="5051503">
                <a:moveTo>
                  <a:pt x="0" y="1795347"/>
                </a:moveTo>
                <a:lnTo>
                  <a:pt x="0" y="5040351"/>
                </a:lnTo>
                <a:lnTo>
                  <a:pt x="6802244" y="5051503"/>
                </a:lnTo>
                <a:cubicBezTo>
                  <a:pt x="6805961" y="3371386"/>
                  <a:pt x="6809679" y="1691268"/>
                  <a:pt x="6813396" y="11151"/>
                </a:cubicBezTo>
                <a:lnTo>
                  <a:pt x="4583152" y="0"/>
                </a:lnTo>
                <a:lnTo>
                  <a:pt x="2007220" y="1717288"/>
                </a:lnTo>
                <a:lnTo>
                  <a:pt x="11152" y="1728439"/>
                </a:lnTo>
                <a:lnTo>
                  <a:pt x="0" y="179534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A4397-A14C-E14A-8526-8B1EC4CB0176}"/>
              </a:ext>
            </a:extLst>
          </p:cNvPr>
          <p:cNvSpPr txBox="1"/>
          <p:nvPr/>
        </p:nvSpPr>
        <p:spPr>
          <a:xfrm>
            <a:off x="9209041" y="1071745"/>
            <a:ext cx="2658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Optimization techniques can help us here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18C11-6195-7C49-B795-C1A19D5B0F9C}"/>
              </a:ext>
            </a:extLst>
          </p:cNvPr>
          <p:cNvSpPr txBox="1"/>
          <p:nvPr/>
        </p:nvSpPr>
        <p:spPr>
          <a:xfrm>
            <a:off x="8535118" y="5851234"/>
            <a:ext cx="20973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Design Feedback</a:t>
            </a:r>
          </a:p>
        </p:txBody>
      </p:sp>
    </p:spTree>
    <p:extLst>
      <p:ext uri="{BB962C8B-B14F-4D97-AF65-F5344CB8AC3E}">
        <p14:creationId xmlns:p14="http://schemas.microsoft.com/office/powerpoint/2010/main" val="186935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47F0-BAF6-6546-9C3B-A5FDA38C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Aircraft Optimization Techniques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714EDD1-9210-B243-8307-4EBA9217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513" y="1434215"/>
            <a:ext cx="3244354" cy="15730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35EA8D-2F24-BE47-894E-43B9A504D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13" y="3408515"/>
            <a:ext cx="3310688" cy="188831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199B28D-E541-0840-9298-74CD3295A3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3"/>
          <a:stretch/>
        </p:blipFill>
        <p:spPr>
          <a:xfrm>
            <a:off x="454622" y="1315386"/>
            <a:ext cx="4173134" cy="4303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A7B1C0-9A37-614A-9CAE-8E180FD6C22B}"/>
              </a:ext>
            </a:extLst>
          </p:cNvPr>
          <p:cNvSpPr txBox="1"/>
          <p:nvPr/>
        </p:nvSpPr>
        <p:spPr>
          <a:xfrm>
            <a:off x="1271239" y="5720580"/>
            <a:ext cx="316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Manual inspection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7CABAB-C346-D24B-A3B7-D7E97CD7822B}"/>
              </a:ext>
            </a:extLst>
          </p:cNvPr>
          <p:cNvSpPr txBox="1"/>
          <p:nvPr/>
        </p:nvSpPr>
        <p:spPr>
          <a:xfrm>
            <a:off x="4973255" y="5720580"/>
            <a:ext cx="3166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MDO</a:t>
            </a:r>
          </a:p>
          <a:p>
            <a:pPr algn="ctr"/>
            <a:r>
              <a:rPr lang="en-US" dirty="0"/>
              <a:t>Any models</a:t>
            </a:r>
          </a:p>
          <a:p>
            <a:pPr algn="ctr"/>
            <a:r>
              <a:rPr lang="en-US" dirty="0"/>
              <a:t>Generally difficult optimization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9A139F-8880-CA47-98DF-B1C4D6BB96D3}"/>
              </a:ext>
            </a:extLst>
          </p:cNvPr>
          <p:cNvSpPr txBox="1"/>
          <p:nvPr/>
        </p:nvSpPr>
        <p:spPr>
          <a:xfrm>
            <a:off x="8675271" y="5720580"/>
            <a:ext cx="3166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Convex MDO</a:t>
            </a:r>
          </a:p>
          <a:p>
            <a:pPr algn="ctr"/>
            <a:r>
              <a:rPr lang="en-US" dirty="0"/>
              <a:t>Only certain model types</a:t>
            </a:r>
          </a:p>
          <a:p>
            <a:pPr algn="ctr"/>
            <a:r>
              <a:rPr lang="en-US" dirty="0"/>
              <a:t>Robust &amp; fast optimization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7F5FB5-C4DA-8545-8C8A-517AB54842D4}"/>
              </a:ext>
            </a:extLst>
          </p:cNvPr>
          <p:cNvSpPr/>
          <p:nvPr/>
        </p:nvSpPr>
        <p:spPr>
          <a:xfrm>
            <a:off x="10069942" y="3434884"/>
            <a:ext cx="377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FACA57-A56D-674B-98D1-E5D7E4ACD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5357" y="1157397"/>
            <a:ext cx="3176858" cy="21233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FB5F8F-AC49-0B47-9D97-CF93B19A2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437" y="3491072"/>
            <a:ext cx="3129156" cy="22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1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F9C-F9C4-C14D-86B6-F045992E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E9C17-D877-184F-83B7-C3702FAD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56" y="1690688"/>
            <a:ext cx="4132601" cy="3090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9581E-B3F4-7F4A-8C92-D4A18D4B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2" y="2398574"/>
            <a:ext cx="8544393" cy="3903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C9A881-126D-4244-8F37-E70583B29EB2}"/>
              </a:ext>
            </a:extLst>
          </p:cNvPr>
          <p:cNvSpPr txBox="1"/>
          <p:nvPr/>
        </p:nvSpPr>
        <p:spPr>
          <a:xfrm>
            <a:off x="8902965" y="4897018"/>
            <a:ext cx="271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and robust solvers available.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3FC31-BDAC-6946-A52A-54A430B1A600}"/>
              </a:ext>
            </a:extLst>
          </p:cNvPr>
          <p:cNvSpPr txBox="1"/>
          <p:nvPr/>
        </p:nvSpPr>
        <p:spPr>
          <a:xfrm>
            <a:off x="8463281" y="1577815"/>
            <a:ext cx="301244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Convex under logarithmic change of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0BD7E-D499-014A-B4A6-2EC86946AD77}"/>
              </a:ext>
            </a:extLst>
          </p:cNvPr>
          <p:cNvSpPr txBox="1"/>
          <p:nvPr/>
        </p:nvSpPr>
        <p:spPr>
          <a:xfrm>
            <a:off x="2214880" y="1577815"/>
            <a:ext cx="435863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Formulate entire aircraft design problem as an optimization problem.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E44FD-9CA2-9045-9E6D-2DD48FE1272D}"/>
              </a:ext>
            </a:extLst>
          </p:cNvPr>
          <p:cNvSpPr txBox="1"/>
          <p:nvPr/>
        </p:nvSpPr>
        <p:spPr>
          <a:xfrm>
            <a:off x="2214878" y="5948611"/>
            <a:ext cx="4358639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Decision variables must be continuous</a:t>
            </a:r>
          </a:p>
        </p:txBody>
      </p:sp>
    </p:spTree>
    <p:extLst>
      <p:ext uri="{BB962C8B-B14F-4D97-AF65-F5344CB8AC3E}">
        <p14:creationId xmlns:p14="http://schemas.microsoft.com/office/powerpoint/2010/main" val="144334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F9C-F9C4-C14D-86B6-F045992E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Programming is Useful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43409-2ADA-2A42-83E9-7A456C6DA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6886"/>
            <a:ext cx="3357880" cy="1883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E36BA1-6D86-D945-8A3E-F46F6F99B090}"/>
              </a:ext>
            </a:extLst>
          </p:cNvPr>
          <p:cNvSpPr txBox="1"/>
          <p:nvPr/>
        </p:nvSpPr>
        <p:spPr>
          <a:xfrm>
            <a:off x="838200" y="3495040"/>
            <a:ext cx="335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D8 Advanced Subsonic Transport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D1BB57-6397-894E-911C-9419DFF62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30" y="1485184"/>
            <a:ext cx="3760470" cy="1909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8E4806-8F3D-D14A-8F92-2DD8B8969D57}"/>
              </a:ext>
            </a:extLst>
          </p:cNvPr>
          <p:cNvSpPr txBox="1"/>
          <p:nvPr/>
        </p:nvSpPr>
        <p:spPr>
          <a:xfrm>
            <a:off x="4924425" y="3495040"/>
            <a:ext cx="335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JHO – 5 day endurance UAV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341F49-CF4D-A84C-BACB-F8290525C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03021"/>
            <a:ext cx="5116930" cy="13748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7FAFE-8E82-DD49-AF8A-CCF12FCBB855}"/>
              </a:ext>
            </a:extLst>
          </p:cNvPr>
          <p:cNvSpPr txBox="1"/>
          <p:nvPr/>
        </p:nvSpPr>
        <p:spPr>
          <a:xfrm>
            <a:off x="2226945" y="5692969"/>
            <a:ext cx="335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Powered Aircraft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3DD333-0888-664E-8D33-A329E8EF3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79501"/>
            <a:ext cx="2984157" cy="2103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97B727-CEDD-E24C-8CC6-BD16D1B0F9A0}"/>
              </a:ext>
            </a:extLst>
          </p:cNvPr>
          <p:cNvSpPr txBox="1"/>
          <p:nvPr/>
        </p:nvSpPr>
        <p:spPr>
          <a:xfrm>
            <a:off x="7052945" y="6153185"/>
            <a:ext cx="135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Hyperloop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205BC6-4688-2F42-B2AA-CB2F46A499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8" t="14141" r="2150" b="42735"/>
          <a:stretch/>
        </p:blipFill>
        <p:spPr>
          <a:xfrm>
            <a:off x="9137650" y="616452"/>
            <a:ext cx="2743200" cy="8687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7CE9C6-03EE-EC4C-A66D-A83B5650C54D}"/>
              </a:ext>
            </a:extLst>
          </p:cNvPr>
          <p:cNvSpPr txBox="1"/>
          <p:nvPr/>
        </p:nvSpPr>
        <p:spPr>
          <a:xfrm>
            <a:off x="9175433" y="1551845"/>
            <a:ext cx="217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Rocket-powered UAV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490179-C73A-6F41-8BF5-DA6125CEA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650" y="2093551"/>
            <a:ext cx="2824498" cy="1885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4A3265-A0A3-B44B-A40C-7D6E21C1F876}"/>
              </a:ext>
            </a:extLst>
          </p:cNvPr>
          <p:cNvSpPr txBox="1"/>
          <p:nvPr/>
        </p:nvSpPr>
        <p:spPr>
          <a:xfrm>
            <a:off x="9460715" y="4013032"/>
            <a:ext cx="217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Ionic Wind Aircraft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3A33A-54FB-0E4E-A6A0-4A03B801C8F1}"/>
              </a:ext>
            </a:extLst>
          </p:cNvPr>
          <p:cNvSpPr txBox="1"/>
          <p:nvPr/>
        </p:nvSpPr>
        <p:spPr>
          <a:xfrm>
            <a:off x="9790149" y="6327691"/>
            <a:ext cx="217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many more…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EAAD28-C1F5-714C-8ECC-85A10B3C2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1050" y="4305656"/>
            <a:ext cx="2721098" cy="14957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B63923-5692-6548-8C7B-84B496E4430C}"/>
              </a:ext>
            </a:extLst>
          </p:cNvPr>
          <p:cNvSpPr txBox="1"/>
          <p:nvPr/>
        </p:nvSpPr>
        <p:spPr>
          <a:xfrm>
            <a:off x="9702483" y="5713289"/>
            <a:ext cx="217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eSTOL</a:t>
            </a:r>
            <a:r>
              <a:rPr lang="en-US" dirty="0"/>
              <a:t> Aircraft</a:t>
            </a:r>
          </a:p>
        </p:txBody>
      </p:sp>
    </p:spTree>
    <p:extLst>
      <p:ext uri="{BB962C8B-B14F-4D97-AF65-F5344CB8AC3E}">
        <p14:creationId xmlns:p14="http://schemas.microsoft.com/office/powerpoint/2010/main" val="289944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F9C-F9C4-C14D-86B6-F045992E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lot of interest in electric aircraft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B754E-7A8C-9C4A-A4F2-1CC47B649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07" y="1237157"/>
            <a:ext cx="9469551" cy="4889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D06DA-6C2C-3743-B4F7-CCD61B56AD43}"/>
              </a:ext>
            </a:extLst>
          </p:cNvPr>
          <p:cNvSpPr txBox="1"/>
          <p:nvPr/>
        </p:nvSpPr>
        <p:spPr>
          <a:xfrm>
            <a:off x="2855050" y="6126480"/>
            <a:ext cx="684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not clear what the best configuration is for these aircraft</a:t>
            </a:r>
          </a:p>
        </p:txBody>
      </p:sp>
    </p:spTree>
    <p:extLst>
      <p:ext uri="{BB962C8B-B14F-4D97-AF65-F5344CB8AC3E}">
        <p14:creationId xmlns:p14="http://schemas.microsoft.com/office/powerpoint/2010/main" val="125801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47F0-BAF6-6546-9C3B-A5FDA38C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Aircraft Design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6801A-AEE5-9349-86BF-66350C418F51}"/>
              </a:ext>
            </a:extLst>
          </p:cNvPr>
          <p:cNvSpPr txBox="1"/>
          <p:nvPr/>
        </p:nvSpPr>
        <p:spPr>
          <a:xfrm>
            <a:off x="1363595" y="3942822"/>
            <a:ext cx="2495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Design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Materials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D3643-DEA6-ED49-9870-C4EB07D47A71}"/>
              </a:ext>
            </a:extLst>
          </p:cNvPr>
          <p:cNvSpPr txBox="1"/>
          <p:nvPr/>
        </p:nvSpPr>
        <p:spPr>
          <a:xfrm>
            <a:off x="8494821" y="3942822"/>
            <a:ext cx="2411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Design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Wing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T/W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Airfoils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C931C-6808-F64F-A6A6-C4B510DA2C92}"/>
              </a:ext>
            </a:extLst>
          </p:cNvPr>
          <p:cNvSpPr txBox="1"/>
          <p:nvPr/>
        </p:nvSpPr>
        <p:spPr>
          <a:xfrm>
            <a:off x="5238776" y="1447038"/>
            <a:ext cx="16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Design 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A3750-A7E9-0D4F-9BF5-262345302167}"/>
              </a:ext>
            </a:extLst>
          </p:cNvPr>
          <p:cNvSpPr txBox="1"/>
          <p:nvPr/>
        </p:nvSpPr>
        <p:spPr>
          <a:xfrm>
            <a:off x="4645877" y="5565104"/>
            <a:ext cx="2820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Closed Vehicle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of “goodness”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DD44A-36B3-F049-9EBB-0FDDF07E15B4}"/>
              </a:ext>
            </a:extLst>
          </p:cNvPr>
          <p:cNvSpPr txBox="1"/>
          <p:nvPr/>
        </p:nvSpPr>
        <p:spPr>
          <a:xfrm>
            <a:off x="1327191" y="1893425"/>
            <a:ext cx="1960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</a:rPr>
              <a:t>Customers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Airline, Military,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UAV Operator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38E956-EF18-6D4E-B266-C626E909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95"/>
          <a:stretch/>
        </p:blipFill>
        <p:spPr>
          <a:xfrm>
            <a:off x="5054341" y="1791500"/>
            <a:ext cx="2021109" cy="1342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16421B-BD5D-774F-81B9-1B8D2911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17" y="4547217"/>
            <a:ext cx="1800155" cy="693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67F0E-7BBF-C940-8438-72652508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17" y="4030557"/>
            <a:ext cx="949860" cy="4918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39EB57-3A5A-E443-AC7B-6ABB07C7F2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81" b="1"/>
          <a:stretch/>
        </p:blipFill>
        <p:spPr>
          <a:xfrm>
            <a:off x="5808258" y="3942822"/>
            <a:ext cx="1661822" cy="8569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037186-B947-BB4D-BD14-EBFD03330C7B}"/>
              </a:ext>
            </a:extLst>
          </p:cNvPr>
          <p:cNvSpPr txBox="1"/>
          <p:nvPr/>
        </p:nvSpPr>
        <p:spPr>
          <a:xfrm>
            <a:off x="4867998" y="3652631"/>
            <a:ext cx="239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Vehicle Sizing Process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8A99F-CF1B-F54A-ABF6-B541F96BBE74}"/>
              </a:ext>
            </a:extLst>
          </p:cNvPr>
          <p:cNvSpPr/>
          <p:nvPr/>
        </p:nvSpPr>
        <p:spPr>
          <a:xfrm>
            <a:off x="4649689" y="3668584"/>
            <a:ext cx="2820391" cy="1587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169B41-54BB-2341-9FA9-25453A683F9D}"/>
              </a:ext>
            </a:extLst>
          </p:cNvPr>
          <p:cNvCxnSpPr>
            <a:stCxn id="12" idx="2"/>
            <a:endCxn id="20" idx="0"/>
          </p:cNvCxnSpPr>
          <p:nvPr/>
        </p:nvCxnSpPr>
        <p:spPr>
          <a:xfrm flipH="1">
            <a:off x="6059885" y="3134302"/>
            <a:ext cx="5011" cy="5342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1A39C6-468B-C743-9AB1-A440833002E9}"/>
              </a:ext>
            </a:extLst>
          </p:cNvPr>
          <p:cNvSpPr txBox="1"/>
          <p:nvPr/>
        </p:nvSpPr>
        <p:spPr>
          <a:xfrm>
            <a:off x="9296401" y="1893425"/>
            <a:ext cx="133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</a:rPr>
              <a:t>Designer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BFA1A1-AB5A-AE4E-8DCB-5ED3CD104672}"/>
              </a:ext>
            </a:extLst>
          </p:cNvPr>
          <p:cNvCxnSpPr/>
          <p:nvPr/>
        </p:nvCxnSpPr>
        <p:spPr>
          <a:xfrm flipH="1">
            <a:off x="2292463" y="3019492"/>
            <a:ext cx="5011" cy="5342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9872B2-6828-A143-B5C2-9B5388E96C5A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470080" y="4462542"/>
            <a:ext cx="81010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6A328D-79ED-3E41-837C-807771E6373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702205" y="4462542"/>
            <a:ext cx="9474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EEC28F-4F53-0145-B1C1-1E02C9DDED7A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 flipH="1">
            <a:off x="6055979" y="5256501"/>
            <a:ext cx="3906" cy="308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236798-F91A-624E-9DAB-AFB3D3B1152F}"/>
              </a:ext>
            </a:extLst>
          </p:cNvPr>
          <p:cNvCxnSpPr>
            <a:cxnSpLocks/>
          </p:cNvCxnSpPr>
          <p:nvPr/>
        </p:nvCxnSpPr>
        <p:spPr>
          <a:xfrm>
            <a:off x="838199" y="6297312"/>
            <a:ext cx="381149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AAE0EE9-ACD4-B740-945F-73D8E505FAA0}"/>
              </a:ext>
            </a:extLst>
          </p:cNvPr>
          <p:cNvCxnSpPr>
            <a:cxnSpLocks/>
          </p:cNvCxnSpPr>
          <p:nvPr/>
        </p:nvCxnSpPr>
        <p:spPr>
          <a:xfrm flipH="1">
            <a:off x="838199" y="2354420"/>
            <a:ext cx="1" cy="39428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7FB284-FA80-7A45-B300-1FD6CD0AC34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38199" y="2354420"/>
            <a:ext cx="488992" cy="670"/>
          </a:xfrm>
          <a:prstGeom prst="line">
            <a:avLst/>
          </a:prstGeom>
          <a:ln w="38100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BF370A1-8892-8947-A41A-B2654B74D420}"/>
              </a:ext>
            </a:extLst>
          </p:cNvPr>
          <p:cNvSpPr txBox="1"/>
          <p:nvPr/>
        </p:nvSpPr>
        <p:spPr>
          <a:xfrm>
            <a:off x="1717287" y="5932449"/>
            <a:ext cx="27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Feedback to Customer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58A497-C53A-394D-99C1-FC6D90639D23}"/>
              </a:ext>
            </a:extLst>
          </p:cNvPr>
          <p:cNvCxnSpPr>
            <a:cxnSpLocks/>
          </p:cNvCxnSpPr>
          <p:nvPr/>
        </p:nvCxnSpPr>
        <p:spPr>
          <a:xfrm>
            <a:off x="7152010" y="6242642"/>
            <a:ext cx="4557189" cy="85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8023B5-C751-9640-9136-5E3CBE4D2194}"/>
              </a:ext>
            </a:extLst>
          </p:cNvPr>
          <p:cNvCxnSpPr>
            <a:cxnSpLocks/>
          </p:cNvCxnSpPr>
          <p:nvPr/>
        </p:nvCxnSpPr>
        <p:spPr>
          <a:xfrm flipH="1">
            <a:off x="11709199" y="2059111"/>
            <a:ext cx="1" cy="418353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80BBC2-93F4-4749-8E1F-414BE8175980}"/>
              </a:ext>
            </a:extLst>
          </p:cNvPr>
          <p:cNvCxnSpPr>
            <a:cxnSpLocks/>
          </p:cNvCxnSpPr>
          <p:nvPr/>
        </p:nvCxnSpPr>
        <p:spPr>
          <a:xfrm>
            <a:off x="10415239" y="2059111"/>
            <a:ext cx="1293960" cy="18980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0691C05-2D3D-C64D-B773-90BEC1A5D6CA}"/>
              </a:ext>
            </a:extLst>
          </p:cNvPr>
          <p:cNvCxnSpPr>
            <a:cxnSpLocks/>
          </p:cNvCxnSpPr>
          <p:nvPr/>
        </p:nvCxnSpPr>
        <p:spPr>
          <a:xfrm>
            <a:off x="7152010" y="2059111"/>
            <a:ext cx="2057031" cy="0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64FD634-CC1E-0D41-ABD7-0C266CFDD628}"/>
              </a:ext>
            </a:extLst>
          </p:cNvPr>
          <p:cNvCxnSpPr>
            <a:cxnSpLocks/>
          </p:cNvCxnSpPr>
          <p:nvPr/>
        </p:nvCxnSpPr>
        <p:spPr>
          <a:xfrm flipV="1">
            <a:off x="7582829" y="2357990"/>
            <a:ext cx="1730984" cy="1195784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7D4CC52-C12B-5C42-BACD-F4C174A6B6B1}"/>
              </a:ext>
            </a:extLst>
          </p:cNvPr>
          <p:cNvCxnSpPr>
            <a:cxnSpLocks/>
          </p:cNvCxnSpPr>
          <p:nvPr/>
        </p:nvCxnSpPr>
        <p:spPr>
          <a:xfrm flipV="1">
            <a:off x="9766603" y="2403076"/>
            <a:ext cx="0" cy="1436135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1993A41-02BE-5D45-B0A7-8E31FDD47736}"/>
              </a:ext>
            </a:extLst>
          </p:cNvPr>
          <p:cNvSpPr txBox="1"/>
          <p:nvPr/>
        </p:nvSpPr>
        <p:spPr>
          <a:xfrm>
            <a:off x="9513850" y="2797977"/>
            <a:ext cx="139204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Make better choices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8BC26E-3866-4643-B050-400D328B6AD5}"/>
              </a:ext>
            </a:extLst>
          </p:cNvPr>
          <p:cNvSpPr txBox="1"/>
          <p:nvPr/>
        </p:nvSpPr>
        <p:spPr>
          <a:xfrm>
            <a:off x="7496009" y="2640302"/>
            <a:ext cx="18003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Increase modeling fidelity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5A8F24-2B26-7B4F-B37F-35A24504A65D}"/>
              </a:ext>
            </a:extLst>
          </p:cNvPr>
          <p:cNvSpPr txBox="1"/>
          <p:nvPr/>
        </p:nvSpPr>
        <p:spPr>
          <a:xfrm>
            <a:off x="7296928" y="1398696"/>
            <a:ext cx="17779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Compare/ evolve  concept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950007A-4380-554D-89C4-84CC9A147C61}"/>
              </a:ext>
            </a:extLst>
          </p:cNvPr>
          <p:cNvSpPr/>
          <p:nvPr/>
        </p:nvSpPr>
        <p:spPr>
          <a:xfrm>
            <a:off x="4493941" y="1739590"/>
            <a:ext cx="6813396" cy="5025843"/>
          </a:xfrm>
          <a:custGeom>
            <a:avLst/>
            <a:gdLst>
              <a:gd name="connsiteX0" fmla="*/ 0 w 6813396"/>
              <a:gd name="connsiteY0" fmla="*/ 1795347 h 5051503"/>
              <a:gd name="connsiteX1" fmla="*/ 0 w 6813396"/>
              <a:gd name="connsiteY1" fmla="*/ 5040351 h 5051503"/>
              <a:gd name="connsiteX2" fmla="*/ 6802244 w 6813396"/>
              <a:gd name="connsiteY2" fmla="*/ 5051503 h 5051503"/>
              <a:gd name="connsiteX3" fmla="*/ 6813396 w 6813396"/>
              <a:gd name="connsiteY3" fmla="*/ 11151 h 5051503"/>
              <a:gd name="connsiteX4" fmla="*/ 4583152 w 6813396"/>
              <a:gd name="connsiteY4" fmla="*/ 0 h 5051503"/>
              <a:gd name="connsiteX5" fmla="*/ 2007220 w 6813396"/>
              <a:gd name="connsiteY5" fmla="*/ 1717288 h 5051503"/>
              <a:gd name="connsiteX6" fmla="*/ 11152 w 6813396"/>
              <a:gd name="connsiteY6" fmla="*/ 1728439 h 5051503"/>
              <a:gd name="connsiteX7" fmla="*/ 0 w 6813396"/>
              <a:gd name="connsiteY7" fmla="*/ 1795347 h 505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13396" h="5051503">
                <a:moveTo>
                  <a:pt x="0" y="1795347"/>
                </a:moveTo>
                <a:lnTo>
                  <a:pt x="0" y="5040351"/>
                </a:lnTo>
                <a:lnTo>
                  <a:pt x="6802244" y="5051503"/>
                </a:lnTo>
                <a:cubicBezTo>
                  <a:pt x="6805961" y="3371386"/>
                  <a:pt x="6809679" y="1691268"/>
                  <a:pt x="6813396" y="11151"/>
                </a:cubicBezTo>
                <a:lnTo>
                  <a:pt x="4583152" y="0"/>
                </a:lnTo>
                <a:lnTo>
                  <a:pt x="2007220" y="1717288"/>
                </a:lnTo>
                <a:lnTo>
                  <a:pt x="11152" y="1728439"/>
                </a:lnTo>
                <a:lnTo>
                  <a:pt x="0" y="179534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A4397-A14C-E14A-8526-8B1EC4CB0176}"/>
              </a:ext>
            </a:extLst>
          </p:cNvPr>
          <p:cNvSpPr txBox="1"/>
          <p:nvPr/>
        </p:nvSpPr>
        <p:spPr>
          <a:xfrm>
            <a:off x="7152010" y="2690766"/>
            <a:ext cx="1988049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Can we include design concepts in our optimization framework?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2A509C-2EB4-3F4A-BB86-D0AAB78976B3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2262758"/>
            <a:ext cx="678439" cy="4140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21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47F0-BAF6-6546-9C3B-A5FDA38C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optimize design concept, it is helpful to make discrete choices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AC861-C35F-B141-92D3-740FC8119561}"/>
              </a:ext>
            </a:extLst>
          </p:cNvPr>
          <p:cNvSpPr txBox="1"/>
          <p:nvPr/>
        </p:nvSpPr>
        <p:spPr>
          <a:xfrm>
            <a:off x="1630680" y="2042160"/>
            <a:ext cx="8930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Goal: </a:t>
            </a:r>
            <a:r>
              <a:rPr lang="en-US" sz="2800" dirty="0"/>
              <a:t>Add integer variable capability to existing geometric programming framework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FEA496-8C7E-534B-BDDC-8C8FDA87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" y="4312920"/>
            <a:ext cx="3784600" cy="152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19DDBE-221A-F841-86B5-124ECED8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4757420"/>
            <a:ext cx="3175000" cy="635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3F06AC-D3DC-B04A-9EA6-0DB4829A2EBF}"/>
              </a:ext>
            </a:extLst>
          </p:cNvPr>
          <p:cNvSpPr txBox="1"/>
          <p:nvPr/>
        </p:nvSpPr>
        <p:spPr>
          <a:xfrm>
            <a:off x="972820" y="5750560"/>
            <a:ext cx="378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package to convert engineer-readable constraints to solver input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65478B-0375-8743-BE90-82D953B19787}"/>
              </a:ext>
            </a:extLst>
          </p:cNvPr>
          <p:cNvSpPr txBox="1"/>
          <p:nvPr/>
        </p:nvSpPr>
        <p:spPr>
          <a:xfrm>
            <a:off x="6591300" y="5750559"/>
            <a:ext cx="378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Commercial solver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6444BA-4833-6344-9D18-0A7E02D889E2}"/>
              </a:ext>
            </a:extLst>
          </p:cNvPr>
          <p:cNvSpPr txBox="1"/>
          <p:nvPr/>
        </p:nvSpPr>
        <p:spPr>
          <a:xfrm>
            <a:off x="4069080" y="3491339"/>
            <a:ext cx="378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Existing framework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14A6C8-BBC5-8244-8EF8-0C25EAC64926}"/>
              </a:ext>
            </a:extLst>
          </p:cNvPr>
          <p:cNvCxnSpPr>
            <a:stCxn id="16" idx="3"/>
          </p:cNvCxnSpPr>
          <p:nvPr/>
        </p:nvCxnSpPr>
        <p:spPr>
          <a:xfrm flipV="1">
            <a:off x="4757420" y="5069840"/>
            <a:ext cx="1450340" cy="5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84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426</Words>
  <Application>Microsoft Macintosh PowerPoint</Application>
  <PresentationFormat>Widescreen</PresentationFormat>
  <Paragraphs>140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Mixed Integer Geometric Programming for Aircraft Configuration Optimization  18.337 Final Project</vt:lpstr>
      <vt:lpstr>Aircraft Conceptual Design Overview</vt:lpstr>
      <vt:lpstr>Aircraft Conceptual Design Overview</vt:lpstr>
      <vt:lpstr>Aircraft Optimization Techniques</vt:lpstr>
      <vt:lpstr>Geometric Programming</vt:lpstr>
      <vt:lpstr>Geometric Programming is Useful</vt:lpstr>
      <vt:lpstr>There is a lot of interest in electric aircraft</vt:lpstr>
      <vt:lpstr>Aircraft Design Overview</vt:lpstr>
      <vt:lpstr>To optimize design concept, it is helpful to make discrete choices</vt:lpstr>
      <vt:lpstr>Approach</vt:lpstr>
      <vt:lpstr>Demonstration Notebooks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Integer Geometric Programming for Aircraft Configuration Optimization  18.337 Final Project</dc:title>
  <dc:creator>Microsoft Office User</dc:creator>
  <cp:lastModifiedBy>Microsoft Office User</cp:lastModifiedBy>
  <cp:revision>19</cp:revision>
  <dcterms:created xsi:type="dcterms:W3CDTF">2018-12-04T18:42:19Z</dcterms:created>
  <dcterms:modified xsi:type="dcterms:W3CDTF">2018-12-05T21:09:18Z</dcterms:modified>
</cp:coreProperties>
</file>